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0" r:id="rId2"/>
    <p:sldId id="256" r:id="rId3"/>
    <p:sldId id="291" r:id="rId4"/>
    <p:sldId id="292" r:id="rId5"/>
    <p:sldId id="257" r:id="rId6"/>
    <p:sldId id="262" r:id="rId7"/>
    <p:sldId id="258" r:id="rId8"/>
    <p:sldId id="259" r:id="rId9"/>
    <p:sldId id="260" r:id="rId10"/>
    <p:sldId id="261" r:id="rId11"/>
    <p:sldId id="283" r:id="rId12"/>
    <p:sldId id="287" r:id="rId13"/>
    <p:sldId id="285" r:id="rId14"/>
    <p:sldId id="286" r:id="rId15"/>
    <p:sldId id="288" r:id="rId16"/>
    <p:sldId id="289" r:id="rId17"/>
    <p:sldId id="268" r:id="rId18"/>
    <p:sldId id="280" r:id="rId19"/>
    <p:sldId id="281" r:id="rId20"/>
    <p:sldId id="282" r:id="rId21"/>
    <p:sldId id="269" r:id="rId22"/>
    <p:sldId id="267" r:id="rId23"/>
    <p:sldId id="270" r:id="rId24"/>
    <p:sldId id="271" r:id="rId25"/>
    <p:sldId id="272" r:id="rId26"/>
    <p:sldId id="274" r:id="rId27"/>
    <p:sldId id="275" r:id="rId28"/>
    <p:sldId id="276" r:id="rId2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94624"/>
  </p:normalViewPr>
  <p:slideViewPr>
    <p:cSldViewPr snapToGrid="0" snapToObjects="1">
      <p:cViewPr varScale="1">
        <p:scale>
          <a:sx n="110" d="100"/>
          <a:sy n="110" d="100"/>
        </p:scale>
        <p:origin x="1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3260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30135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nCzY5M3txk" TargetMode="External"/><Relationship Id="rId4" Type="http://schemas.openxmlformats.org/officeDocument/2006/relationships/hyperlink" Target="https://youtu.be/9991JlKnFmk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Zbr5hyJNGC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485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8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How complex should the model be?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900642" y="1167690"/>
            <a:ext cx="7441632" cy="3653166"/>
            <a:chOff x="900642" y="1167690"/>
            <a:chExt cx="7441632" cy="3653166"/>
          </a:xfrm>
        </p:grpSpPr>
        <p:pic>
          <p:nvPicPr>
            <p:cNvPr id="209" name="Screen Shot 2017-12-04 at 10.02.28 pm.png" descr="Screen Shot 2017-12-04 at 10.02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0642" y="1167690"/>
              <a:ext cx="7441632" cy="3653166"/>
            </a:xfrm>
            <a:prstGeom prst="rect">
              <a:avLst/>
            </a:prstGeom>
            <a:ln w="25400"/>
          </p:spPr>
        </p:pic>
        <p:sp>
          <p:nvSpPr>
            <p:cNvPr id="2" name="Rectangle 1"/>
            <p:cNvSpPr/>
            <p:nvPr/>
          </p:nvSpPr>
          <p:spPr>
            <a:xfrm>
              <a:off x="1273630" y="1191358"/>
              <a:ext cx="2917372" cy="34881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Helvetica"/>
                </a:rPr>
                <a:t>Example: Classification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47662" y="143727"/>
            <a:ext cx="8715315" cy="678076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How do we choose the right balance between </a:t>
            </a:r>
            <a:r>
              <a:rPr lang="en-GB" smtClean="0"/>
              <a:t>complexity   and </a:t>
            </a:r>
            <a:r>
              <a:rPr lang="en-GB" dirty="0" smtClean="0"/>
              <a:t>accuracy, to prevent under-fitting or over-fitting?</a:t>
            </a:r>
            <a:endParaRPr dirty="0"/>
          </a:p>
        </p:txBody>
      </p:sp>
      <p:sp>
        <p:nvSpPr>
          <p:cNvPr id="309" name="DISCUSSION TIME…"/>
          <p:cNvSpPr txBox="1"/>
          <p:nvPr/>
        </p:nvSpPr>
        <p:spPr>
          <a:xfrm>
            <a:off x="347662" y="2574420"/>
            <a:ext cx="8426451" cy="2194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7" y="995885"/>
            <a:ext cx="5347503" cy="42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9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47662" y="143727"/>
            <a:ext cx="8715315" cy="678076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How do we choose the right balance between </a:t>
            </a:r>
            <a:r>
              <a:rPr lang="en-GB" smtClean="0"/>
              <a:t>complexity   and </a:t>
            </a:r>
            <a:r>
              <a:rPr lang="en-GB" dirty="0" smtClean="0"/>
              <a:t>accuracy, to prevent under-fitting or over-fitting?</a:t>
            </a:r>
            <a:endParaRPr dirty="0"/>
          </a:p>
        </p:txBody>
      </p:sp>
      <p:sp>
        <p:nvSpPr>
          <p:cNvPr id="309" name="DISCUSSION TIME…"/>
          <p:cNvSpPr txBox="1"/>
          <p:nvPr/>
        </p:nvSpPr>
        <p:spPr>
          <a:xfrm>
            <a:off x="347662" y="2574420"/>
            <a:ext cx="8426451" cy="2194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dirty="0"/>
          </a:p>
        </p:txBody>
      </p:sp>
      <p:sp>
        <p:nvSpPr>
          <p:cNvPr id="6" name="DISCUSSION TIME…"/>
          <p:cNvSpPr txBox="1"/>
          <p:nvPr/>
        </p:nvSpPr>
        <p:spPr>
          <a:xfrm>
            <a:off x="208764" y="3199455"/>
            <a:ext cx="9213027" cy="1569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dirty="0" smtClean="0"/>
              <a:t>REGULARISATION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48464" y="2574420"/>
            <a:ext cx="145905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Solution: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57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41" name="Regularisation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9022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Problem Space:       Accuracy   .vs.   Complexity</a:t>
            </a:r>
            <a:endParaRPr dirty="0"/>
          </a:p>
        </p:txBody>
      </p:sp>
      <p:sp>
        <p:nvSpPr>
          <p:cNvPr id="342" name="Recall from Week 2 that the least squares procedure estimates coefficients that minimise…"/>
          <p:cNvSpPr txBox="1"/>
          <p:nvPr/>
        </p:nvSpPr>
        <p:spPr>
          <a:xfrm>
            <a:off x="499763" y="993019"/>
            <a:ext cx="8455027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We already have ways to measure model accuracy (R</a:t>
            </a:r>
            <a:r>
              <a:rPr lang="en-GB" sz="2000" baseline="30000" dirty="0" smtClean="0"/>
              <a:t>2</a:t>
            </a:r>
            <a:r>
              <a:rPr lang="en-GB" dirty="0" smtClean="0"/>
              <a:t>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r>
              <a:rPr lang="en-GB" dirty="0" smtClean="0"/>
              <a:t>)</a:t>
            </a: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We should quantify what we mean by complexity</a:t>
            </a:r>
            <a:r>
              <a:rPr lang="mr-IN" dirty="0" smtClean="0"/>
              <a:t>…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1101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Regularisation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9022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Problem Space:       Accuracy   .vs.   Complexity</a:t>
            </a:r>
            <a:endParaRPr dirty="0"/>
          </a:p>
        </p:txBody>
      </p:sp>
      <p:sp>
        <p:nvSpPr>
          <p:cNvPr id="342" name="Recall from Week 2 that the least squares procedure estimates coefficients that minimise…"/>
          <p:cNvSpPr txBox="1"/>
          <p:nvPr/>
        </p:nvSpPr>
        <p:spPr>
          <a:xfrm>
            <a:off x="499763" y="993019"/>
            <a:ext cx="8455027" cy="428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We already have ways to measure model accuracy (R</a:t>
            </a:r>
            <a:r>
              <a:rPr lang="en-GB" sz="2000" baseline="30000" dirty="0" smtClean="0"/>
              <a:t>2</a:t>
            </a:r>
            <a:r>
              <a:rPr lang="en-GB" dirty="0" smtClean="0"/>
              <a:t>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r>
              <a:rPr lang="en-GB" dirty="0" smtClean="0"/>
              <a:t>)</a:t>
            </a: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We should quantify what we mean by complexity</a:t>
            </a:r>
            <a:r>
              <a:rPr lang="mr-IN" dirty="0" smtClean="0"/>
              <a:t>…</a:t>
            </a: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sz="800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err="1" smtClean="0"/>
              <a:t>Qn</a:t>
            </a:r>
            <a:r>
              <a:rPr lang="en-GB" dirty="0" smtClean="0"/>
              <a:t>:  Can you order these models from simplest to most complex?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err="1" smtClean="0"/>
              <a:t>Qn</a:t>
            </a:r>
            <a:r>
              <a:rPr lang="en-GB" dirty="0" smtClean="0"/>
              <a:t>: What criteria did you use?</a:t>
            </a:r>
          </a:p>
          <a:p>
            <a:pPr marR="65828" algn="r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sz="1050" dirty="0" smtClean="0"/>
              <a:t>(Answer:   1, 2, 3=4, 5)</a:t>
            </a:r>
            <a:endParaRPr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068"/>
          <a:stretch/>
        </p:blipFill>
        <p:spPr>
          <a:xfrm>
            <a:off x="2106592" y="2601805"/>
            <a:ext cx="5937391" cy="183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80476" y="4849792"/>
            <a:ext cx="1759352" cy="40800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00971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41" name="Regularisation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9022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Problem Space:       Accuracy   .vs.   Complexity</a:t>
            </a:r>
            <a:endParaRPr dirty="0"/>
          </a:p>
        </p:txBody>
      </p:sp>
      <p:sp>
        <p:nvSpPr>
          <p:cNvPr id="342" name="Recall from Week 2 that the least squares procedure estimates coefficients that minimise…"/>
          <p:cNvSpPr txBox="1"/>
          <p:nvPr/>
        </p:nvSpPr>
        <p:spPr>
          <a:xfrm>
            <a:off x="499763" y="1095055"/>
            <a:ext cx="8455027" cy="330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It’s agreed that intuitively, “complexity” is about the number of features in the model (regardless whether they are different features or multiple transformations of the same feature!)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Mathematically this is true as well.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There are 2 well-known methods of doing this: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charset="0"/>
              <a:buChar char="•"/>
              <a:defRPr sz="2000" b="0"/>
            </a:pPr>
            <a:r>
              <a:rPr lang="en-GB" dirty="0" smtClean="0"/>
              <a:t>Lasso Regularisation   (“Lasso Regression”)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charset="0"/>
              <a:buChar char="•"/>
              <a:defRPr sz="2000" b="0"/>
            </a:pPr>
            <a:r>
              <a:rPr lang="en-GB" dirty="0" smtClean="0"/>
              <a:t>Ridge Regularisation   (“Ridge Regression”)</a:t>
            </a:r>
          </a:p>
        </p:txBody>
      </p:sp>
    </p:spTree>
    <p:extLst>
      <p:ext uri="{BB962C8B-B14F-4D97-AF65-F5344CB8AC3E}">
        <p14:creationId xmlns:p14="http://schemas.microsoft.com/office/powerpoint/2010/main" val="1023170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1" name="Regularisation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49022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Model Coefficients:  Discussion</a:t>
            </a:r>
            <a:endParaRPr dirty="0"/>
          </a:p>
        </p:txBody>
      </p:sp>
      <p:sp>
        <p:nvSpPr>
          <p:cNvPr id="342" name="Recall from Week 2 that the least squares procedure estimates coefficients that minimise…"/>
          <p:cNvSpPr txBox="1"/>
          <p:nvPr/>
        </p:nvSpPr>
        <p:spPr>
          <a:xfrm>
            <a:off x="499763" y="969869"/>
            <a:ext cx="8455027" cy="428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GB" dirty="0" smtClean="0"/>
              <a:t>What do the coefficients (b) in the model actually tell you?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GB" dirty="0"/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endParaRPr lang="en-GB" dirty="0" smtClean="0"/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r>
              <a:rPr lang="en-GB" dirty="0" smtClean="0"/>
              <a:t>What </a:t>
            </a:r>
            <a:r>
              <a:rPr lang="en-GB" dirty="0"/>
              <a:t>if coefficient </a:t>
            </a:r>
            <a:r>
              <a:rPr lang="en-GB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 smtClean="0"/>
              <a:t>1</a:t>
            </a:r>
            <a:r>
              <a:rPr lang="en-GB" dirty="0" smtClean="0"/>
              <a:t> </a:t>
            </a:r>
            <a:r>
              <a:rPr lang="en-GB" dirty="0"/>
              <a:t>is +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smtClean="0"/>
              <a:t>and large?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r>
              <a:rPr lang="en-GB" dirty="0" smtClean="0"/>
              <a:t>What if a coefficient </a:t>
            </a:r>
            <a:r>
              <a:rPr lang="en-GB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 smtClean="0"/>
              <a:t>1</a:t>
            </a:r>
            <a:r>
              <a:rPr lang="en-GB" dirty="0" smtClean="0"/>
              <a:t> is </a:t>
            </a:r>
            <a:r>
              <a:rPr lang="mr-IN" dirty="0" smtClean="0"/>
              <a:t>–</a:t>
            </a:r>
            <a:r>
              <a:rPr lang="en-GB" dirty="0" err="1" smtClean="0"/>
              <a:t>ve</a:t>
            </a:r>
            <a:r>
              <a:rPr lang="en-GB" dirty="0" smtClean="0"/>
              <a:t> and large?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r>
              <a:rPr lang="en-GB" dirty="0"/>
              <a:t>What if coefficient </a:t>
            </a:r>
            <a:r>
              <a:rPr lang="en-GB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/>
              <a:t>1</a:t>
            </a:r>
            <a:r>
              <a:rPr lang="en-GB" dirty="0"/>
              <a:t> is +</a:t>
            </a:r>
            <a:r>
              <a:rPr lang="en-GB" dirty="0" err="1"/>
              <a:t>ve</a:t>
            </a:r>
            <a:r>
              <a:rPr lang="en-GB" dirty="0"/>
              <a:t> and small</a:t>
            </a:r>
            <a:r>
              <a:rPr lang="en-GB" dirty="0" smtClean="0"/>
              <a:t>?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r>
              <a:rPr lang="en-GB" dirty="0" smtClean="0"/>
              <a:t>What if </a:t>
            </a:r>
            <a:r>
              <a:rPr lang="en-GB" dirty="0"/>
              <a:t>coefficients </a:t>
            </a:r>
            <a:r>
              <a:rPr lang="en-GB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/>
              <a:t>3</a:t>
            </a:r>
            <a:r>
              <a:rPr lang="en-GB" dirty="0"/>
              <a:t> and </a:t>
            </a:r>
            <a:r>
              <a:rPr lang="en-GB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/>
              <a:t>4</a:t>
            </a:r>
            <a:r>
              <a:rPr lang="en-GB" dirty="0"/>
              <a:t> </a:t>
            </a:r>
            <a:r>
              <a:rPr lang="en-GB" dirty="0" smtClean="0"/>
              <a:t>are equal and opposite sign?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Tx/>
              <a:buChar char="-"/>
              <a:defRPr sz="2000" b="0"/>
            </a:pPr>
            <a:r>
              <a:rPr lang="en-GB" dirty="0" smtClean="0"/>
              <a:t>What if coefficients </a:t>
            </a:r>
            <a:r>
              <a:rPr lang="en-GB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 smtClean="0"/>
              <a:t>3</a:t>
            </a:r>
            <a:r>
              <a:rPr lang="en-GB" dirty="0" smtClean="0"/>
              <a:t> and </a:t>
            </a:r>
            <a:r>
              <a:rPr lang="en-GB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GB" baseline="-25000" dirty="0" smtClean="0"/>
              <a:t>4</a:t>
            </a:r>
            <a:r>
              <a:rPr lang="en-GB" dirty="0" smtClean="0"/>
              <a:t> are close to zero? (</a:t>
            </a:r>
            <a:r>
              <a:rPr lang="mr-IN" dirty="0" smtClean="0"/>
              <a:t>…</a:t>
            </a:r>
            <a:r>
              <a:rPr lang="en-GB" dirty="0" smtClean="0"/>
              <a:t>or actually zero?...)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2068"/>
          <a:stretch/>
        </p:blipFill>
        <p:spPr>
          <a:xfrm>
            <a:off x="2349661" y="1328738"/>
            <a:ext cx="4896090" cy="15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4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66" name="HOW DOES Regularisation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Regularisation WORK?</a:t>
            </a:r>
          </a:p>
        </p:txBody>
      </p:sp>
      <p:sp>
        <p:nvSpPr>
          <p:cNvPr id="267" name="A tuning parameter lambda (or sometimes alpha) imposes a penalty on the size of coefficients.…"/>
          <p:cNvSpPr txBox="1"/>
          <p:nvPr/>
        </p:nvSpPr>
        <p:spPr>
          <a:xfrm>
            <a:off x="468153" y="685800"/>
            <a:ext cx="8455027" cy="432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A tuning parameter </a:t>
            </a:r>
            <a:r>
              <a:rPr dirty="0" smtClean="0"/>
              <a:t>lambda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dirty="0" smtClean="0"/>
              <a:t> </a:t>
            </a:r>
            <a:r>
              <a:rPr dirty="0"/>
              <a:t>(or sometimes </a:t>
            </a:r>
            <a:r>
              <a:rPr dirty="0" smtClean="0"/>
              <a:t>alpha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dirty="0" smtClean="0"/>
              <a:t>) </a:t>
            </a:r>
            <a:r>
              <a:rPr dirty="0"/>
              <a:t>imposes a penalty on the size of coefficients</a:t>
            </a:r>
            <a:r>
              <a:rPr dirty="0" smtClean="0"/>
              <a:t>.</a:t>
            </a:r>
            <a:endParaRPr lang="en-GB" dirty="0" smtClean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Instead of minimizing the "loss function" (mean squared error), it minimizes the "loss plus penalty</a:t>
            </a:r>
            <a:r>
              <a:rPr dirty="0" smtClean="0"/>
              <a:t>".</a:t>
            </a:r>
            <a:endParaRPr lang="en-GB" dirty="0" smtClean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A tiny alpha imposes no penalty on the coefficient size, and is equivalent to a normal linear model</a:t>
            </a:r>
            <a:r>
              <a:rPr dirty="0" smtClean="0"/>
              <a:t>.</a:t>
            </a:r>
            <a:endParaRPr lang="en-GB" dirty="0" smtClean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Increasing the </a:t>
            </a:r>
            <a:r>
              <a:rPr lang="en-US" dirty="0"/>
              <a:t>lambda </a:t>
            </a:r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GB" dirty="0" smtClean="0"/>
              <a:t> </a:t>
            </a:r>
            <a:r>
              <a:rPr dirty="0" smtClean="0"/>
              <a:t>penalizes </a:t>
            </a:r>
            <a:r>
              <a:rPr dirty="0"/>
              <a:t>the coefficients and shrinks them toward zero.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1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Regularisation</a:t>
            </a:r>
          </a:p>
        </p:txBody>
      </p:sp>
      <p:sp>
        <p:nvSpPr>
          <p:cNvPr id="342" name="Recall from Week 2 that the least squares procedure estimates coefficients that minimise…"/>
          <p:cNvSpPr txBox="1"/>
          <p:nvPr/>
        </p:nvSpPr>
        <p:spPr>
          <a:xfrm>
            <a:off x="454024" y="1429572"/>
            <a:ext cx="8455027" cy="3781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Recall from Week 2 that the least squares procedure estimates coefficients that minimise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Regularisation (or Shrinkage) is a way to constrain the estimates of beta to be close or equal to zero.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8787" y="2406650"/>
            <a:ext cx="3365501" cy="100330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50" name="RIDGE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REGRESSION</a:t>
            </a:r>
          </a:p>
        </p:txBody>
      </p:sp>
      <p:sp>
        <p:nvSpPr>
          <p:cNvPr id="351" name="Ridge Regression is similar to least squares, except we include a penalty term,…"/>
          <p:cNvSpPr txBox="1"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Ridge Regression is similar to least squares, except we include a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impact and the coefficients will approach zero.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537" y="2140750"/>
            <a:ext cx="5588001" cy="1028700"/>
          </a:xfrm>
          <a:prstGeom prst="rect">
            <a:avLst/>
          </a:prstGeom>
          <a:ln w="25400"/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37" y="3630926"/>
            <a:ext cx="736601" cy="64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4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76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3500"/>
            </a:pPr>
            <a:endParaRPr dirty="0"/>
          </a:p>
          <a:p>
            <a:pPr>
              <a:lnSpc>
                <a:spcPct val="70000"/>
              </a:lnSpc>
              <a:defRPr sz="3500"/>
            </a:pPr>
            <a:r>
              <a:rPr dirty="0"/>
              <a:t>10 WEEK PART TIME COURSE</a:t>
            </a:r>
          </a:p>
          <a:p>
            <a:pPr>
              <a:lnSpc>
                <a:spcPct val="70000"/>
              </a:lnSpc>
              <a:defRPr sz="3500"/>
            </a:pPr>
            <a:endParaRPr dirty="0"/>
          </a:p>
          <a:p>
            <a:pPr>
              <a:lnSpc>
                <a:spcPct val="70000"/>
              </a:lnSpc>
              <a:defRPr sz="3500"/>
            </a:pPr>
            <a:r>
              <a:rPr lang="en-GB" dirty="0" smtClean="0"/>
              <a:t>Lesson-07</a:t>
            </a:r>
            <a:r>
              <a:rPr lang="en-GB" dirty="0"/>
              <a:t>:</a:t>
            </a:r>
            <a:r>
              <a:rPr dirty="0" smtClean="0"/>
              <a:t> </a:t>
            </a:r>
            <a:r>
              <a:rPr dirty="0"/>
              <a:t>Regularisation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60" name="LASSO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LASSO REGRESSION</a:t>
            </a:r>
          </a:p>
        </p:txBody>
      </p:sp>
      <p:sp>
        <p:nvSpPr>
          <p:cNvPr id="361" name="Lasso Regression is similar to Ridge Regression, except we have the absolute value of beta in our penalty term,…"/>
          <p:cNvSpPr txBox="1"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Lasso Regression is similar to Ridge Regression, except we have the absolute value of beta in our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impact and the coefficients will equal zero.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87" y="2197100"/>
            <a:ext cx="5346701" cy="863600"/>
          </a:xfrm>
          <a:prstGeom prst="rect">
            <a:avLst/>
          </a:prstGeom>
          <a:ln w="25400"/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4387" y="3632200"/>
            <a:ext cx="850901" cy="66040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4" name="RIDGE VS LASS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VS LASSO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0437"/>
            <a:ext cx="9363075" cy="366220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IAS - VARIANCE TRADEOFF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60" y="983218"/>
            <a:ext cx="5325155" cy="4249182"/>
          </a:xfrm>
          <a:prstGeom prst="rect">
            <a:avLst/>
          </a:prstGeom>
          <a:ln w="25400"/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fontScale="925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82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Regularisation</a:t>
            </a:r>
          </a:p>
        </p:txBody>
      </p:sp>
      <p:sp>
        <p:nvSpPr>
          <p:cNvPr id="283" name="Lasso Regularisation is useful if we believe many features are irrelevant, since a feature with a zero coefficient is essentially removed from the model. Thus, it is a useful technique for feature selection."/>
          <p:cNvSpPr txBox="1"/>
          <p:nvPr/>
        </p:nvSpPr>
        <p:spPr>
          <a:xfrm>
            <a:off x="454024" y="1226372"/>
            <a:ext cx="8455027" cy="133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Lasso Regularisation is useful if we believe many features are irrelevant, since a feature with a zero coefficient is essentially removed from the model. Thus, it is a useful technique for feature selection.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372601" cy="5272088"/>
          </a:xfrm>
          <a:prstGeom prst="rect">
            <a:avLst/>
          </a:prstGeom>
          <a:ln w="25400"/>
        </p:spPr>
      </p:pic>
      <p:sp>
        <p:nvSpPr>
          <p:cNvPr id="2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LAB 7a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/>
          <a:p>
            <a:pPr marL="27728" marR="27728" algn="ctr" defTabSz="914400">
              <a:lnSpc>
                <a:spcPct val="70000"/>
              </a:lnSpc>
              <a:defRPr sz="8800"/>
            </a:pP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LAB </a:t>
            </a:r>
            <a:r>
              <a:rPr dirty="0"/>
              <a:t>7a</a:t>
            </a:r>
          </a:p>
          <a:p>
            <a:pPr marL="27728" marR="27728" algn="ctr" defTabSz="914400">
              <a:lnSpc>
                <a:spcPct val="70000"/>
              </a:lnSpc>
              <a:defRPr sz="5100"/>
            </a:pPr>
            <a:endParaRPr dirty="0"/>
          </a:p>
          <a:p>
            <a:pPr marL="27728" marR="27728" algn="ctr" defTabSz="914400">
              <a:lnSpc>
                <a:spcPct val="70000"/>
              </a:lnSpc>
              <a:defRPr sz="5100"/>
            </a:pPr>
            <a:endParaRPr dirty="0"/>
          </a:p>
        </p:txBody>
      </p:sp>
      <p:sp>
        <p:nvSpPr>
          <p:cNvPr id="28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63" y="-7144"/>
            <a:ext cx="9372601" cy="5272088"/>
          </a:xfrm>
          <a:prstGeom prst="rect">
            <a:avLst/>
          </a:prstGeom>
          <a:ln w="25400"/>
        </p:spPr>
      </p:pic>
      <p:sp>
        <p:nvSpPr>
          <p:cNvPr id="29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4" name="LAB 7b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LAB 7b</a:t>
            </a:r>
          </a:p>
        </p:txBody>
      </p:sp>
      <p:sp>
        <p:nvSpPr>
          <p:cNvPr id="295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WEEK 4 - Review</a:t>
            </a:r>
          </a:p>
        </p:txBody>
      </p:sp>
      <p:sp>
        <p:nvSpPr>
          <p:cNvPr id="309" name="DISCUSSION TIME…"/>
          <p:cNvSpPr txBox="1"/>
          <p:nvPr/>
        </p:nvSpPr>
        <p:spPr>
          <a:xfrm>
            <a:off x="347662" y="1116012"/>
            <a:ext cx="8426451" cy="3894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dirty="0"/>
              <a:t>DISCUSSION TIME</a:t>
            </a: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dirty="0"/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900" dirty="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 dirty="0"/>
              <a:t>Logistic Regression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 dirty="0"/>
              <a:t>Test, Training and Validation data splits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 dirty="0"/>
              <a:t>Cross-Validation</a:t>
            </a:r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 dirty="0"/>
              <a:t>Bias-Variance Trade-Off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Classification Homework</a:t>
            </a:r>
            <a:endParaRPr dirty="0"/>
          </a:p>
        </p:txBody>
      </p:sp>
      <p:sp>
        <p:nvSpPr>
          <p:cNvPr id="314" name="Homework…"/>
          <p:cNvSpPr txBox="1"/>
          <p:nvPr/>
        </p:nvSpPr>
        <p:spPr>
          <a:xfrm>
            <a:off x="347662" y="1116012"/>
            <a:ext cx="8426451" cy="1048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dirty="0" err="1" smtClean="0"/>
              <a:t>Hwk</a:t>
            </a:r>
            <a:r>
              <a:rPr lang="en-GB" dirty="0" smtClean="0"/>
              <a:t> Challenge</a:t>
            </a:r>
          </a:p>
          <a:p>
            <a:pPr marL="313478" marR="27728" indent="-285750" algn="l">
              <a:lnSpc>
                <a:spcPts val="7600"/>
              </a:lnSpc>
              <a:buFont typeface="Arial" charset="0"/>
              <a:buChar char="•"/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lang="en-GB" sz="1600" dirty="0" smtClean="0"/>
          </a:p>
          <a:p>
            <a:pPr marL="313478" marR="27728" indent="-285750" algn="l">
              <a:lnSpc>
                <a:spcPts val="7600"/>
              </a:lnSpc>
              <a:buFont typeface="Arial" charset="0"/>
              <a:buChar char="•"/>
              <a:defRPr sz="7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600" dirty="0"/>
          </a:p>
        </p:txBody>
      </p:sp>
      <p:sp>
        <p:nvSpPr>
          <p:cNvPr id="2" name="Rectangle 1"/>
          <p:cNvSpPr/>
          <p:nvPr/>
        </p:nvSpPr>
        <p:spPr>
          <a:xfrm>
            <a:off x="115747" y="2164466"/>
            <a:ext cx="93630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0" dirty="0" smtClean="0">
                <a:solidFill>
                  <a:srgbClr val="FFFFFF"/>
                </a:solidFill>
              </a:rPr>
              <a:t>Using the data in lesson-07/</a:t>
            </a:r>
            <a:r>
              <a:rPr lang="en-US" sz="2400" b="0" dirty="0" err="1" smtClean="0">
                <a:solidFill>
                  <a:srgbClr val="FFFFFF"/>
                </a:solidFill>
              </a:rPr>
              <a:t>hwk</a:t>
            </a:r>
            <a:r>
              <a:rPr lang="en-US" sz="2400" b="0" dirty="0" smtClean="0">
                <a:solidFill>
                  <a:srgbClr val="FFFFFF"/>
                </a:solidFill>
              </a:rPr>
              <a:t>:</a:t>
            </a:r>
            <a:r>
              <a:rPr lang="en-US" b="0" dirty="0" smtClean="0">
                <a:solidFill>
                  <a:srgbClr val="FFFFFF"/>
                </a:solidFill>
              </a:rPr>
              <a:t>  Predict the likelihood of rain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</a:rPr>
              <a:t>Load and clean the data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</a:rPr>
              <a:t>Create at least 1 additional feature for your model</a:t>
            </a:r>
            <a:endParaRPr lang="en-US" sz="2400" b="0" dirty="0" smtClean="0">
              <a:solidFill>
                <a:srgbClr val="FFFFFF"/>
              </a:solidFill>
              <a:sym typeface="Wingdings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  <a:sym typeface="Wingdings"/>
              </a:rPr>
              <a:t>Split your dataset into TRAIN (</a:t>
            </a:r>
            <a:r>
              <a:rPr lang="en-US" sz="2400" b="0" dirty="0" err="1" smtClean="0">
                <a:solidFill>
                  <a:srgbClr val="FFFFFF"/>
                </a:solidFill>
                <a:sym typeface="Wingdings"/>
              </a:rPr>
              <a:t>dev+test</a:t>
            </a:r>
            <a:r>
              <a:rPr lang="en-US" sz="2400" b="0" dirty="0" smtClean="0">
                <a:solidFill>
                  <a:srgbClr val="FFFFFF"/>
                </a:solidFill>
                <a:sym typeface="Wingdings"/>
              </a:rPr>
              <a:t>) sets 1950-2009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  <a:sym typeface="Wingdings"/>
              </a:rPr>
              <a:t>Use VALIDATION set as the data from 2010-2017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  <a:sym typeface="Wingdings"/>
              </a:rPr>
              <a:t>Create a model to predict whether any given day will see rain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  <a:sym typeface="Wingdings"/>
              </a:rPr>
              <a:t>Evaluate the success of your model with an appropriate metric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smtClean="0">
                <a:solidFill>
                  <a:srgbClr val="FFFFFF"/>
                </a:solidFill>
              </a:rPr>
              <a:t>PDF your notebook and slack to Paul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200"/>
            </a:pPr>
            <a:r>
              <a:rPr dirty="0"/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400"/>
            </a:pPr>
            <a:r>
              <a:rPr sz="1500" dirty="0"/>
              <a:t>Read the following before </a:t>
            </a:r>
            <a:r>
              <a:rPr lang="en-GB" sz="1500" dirty="0" smtClean="0"/>
              <a:t>next class</a:t>
            </a:r>
            <a:endParaRPr sz="1500" dirty="0"/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 dirty="0"/>
              <a:t>Clustering Methods in Introduction to Statistical Learning, Chapter 10.3 (15 pages)</a:t>
            </a:r>
          </a:p>
          <a:p>
            <a:pPr marL="27728" marR="27728">
              <a:lnSpc>
                <a:spcPct val="120000"/>
              </a:lnSpc>
              <a:defRPr sz="1400"/>
            </a:pPr>
            <a:endParaRPr sz="1500" dirty="0"/>
          </a:p>
          <a:p>
            <a:pPr marL="27728" marR="27728">
              <a:lnSpc>
                <a:spcPct val="120000"/>
              </a:lnSpc>
              <a:defRPr sz="1400"/>
            </a:pPr>
            <a:r>
              <a:rPr sz="1500" dirty="0"/>
              <a:t>OR</a:t>
            </a:r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 dirty="0"/>
              <a:t>PCA: </a:t>
            </a:r>
            <a:r>
              <a:rPr u="sng" dirty="0">
                <a:hlinkClick r:id="rId2"/>
              </a:rPr>
              <a:t>https://youtu.be/Zbr5hyJNGCs</a:t>
            </a:r>
            <a:r>
              <a:rPr sz="1500" dirty="0"/>
              <a:t>, </a:t>
            </a:r>
            <a:r>
              <a:rPr u="sng" dirty="0">
                <a:hlinkClick r:id="rId3"/>
              </a:rPr>
              <a:t>https://www.youtube.com/watch?v=cnCzY5M3txk</a:t>
            </a:r>
            <a:endParaRPr sz="1500" dirty="0"/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 dirty="0"/>
              <a:t>Clustering: </a:t>
            </a:r>
            <a:r>
              <a:rPr u="sng" dirty="0">
                <a:hlinkClick r:id="rId4"/>
              </a:rPr>
              <a:t>https://youtu.be/9991JlKnFmk</a:t>
            </a:r>
            <a:r>
              <a:rPr sz="1500" dirty="0"/>
              <a:t>  </a:t>
            </a:r>
          </a:p>
          <a:p>
            <a:pPr marL="209201" marR="27728" indent="-140833">
              <a:lnSpc>
                <a:spcPct val="120000"/>
              </a:lnSpc>
              <a:buSzPct val="69000"/>
              <a:buFont typeface="Lucida Grande"/>
              <a:defRPr sz="1400"/>
            </a:pPr>
            <a:r>
              <a:rPr sz="1500" dirty="0"/>
              <a:t>Python Notebook on Clustering </a:t>
            </a:r>
            <a:r>
              <a:rPr u="sng" dirty="0">
                <a:hlinkClick r:id="rId5" invalidUrl="http://nbviewer.ipython.org/github/nborwankar/LearnDataScience/blob/master/notebooks/D1. K-Means Clustering - Overview.ipynb"/>
              </a:rPr>
              <a:t>http://nbviewer.ipython.org/github/nborwankar/LearnDataScience/blob/master/notebooks/D1.%20K-Means%20Clustering%20-%20Overview.ipynb</a:t>
            </a:r>
          </a:p>
        </p:txBody>
      </p:sp>
      <p:sp>
        <p:nvSpPr>
          <p:cNvPr id="319" name="DATA SCIENCE - Week 4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GB" dirty="0" smtClean="0"/>
              <a:t>Next lesson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1941736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12787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6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2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73" name="Motivation / Revie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Regularisation?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use Regularisation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6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Example of overfitting</a:t>
            </a:r>
            <a:endParaRPr dirty="0"/>
          </a:p>
        </p:txBody>
      </p:sp>
      <p:pic>
        <p:nvPicPr>
          <p:cNvPr id="217" name="Screen Shot 2017-12-04 at 8.36.58 pm.png" descr="Screen Shot 2017-12-04 at 8.36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00" y="1184812"/>
            <a:ext cx="7883427" cy="371063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0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1" name="GUEST SPEAKER - Rainer Hillermann 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GUEST SPEAKER - Rainer Hillermann !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Regularisation?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use Regularisation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4" y="-38037"/>
            <a:ext cx="9354207" cy="5587937"/>
          </a:xfrm>
          <a:prstGeom prst="rect">
            <a:avLst/>
          </a:prstGeom>
          <a:ln w="25400"/>
        </p:spPr>
      </p:pic>
      <p:sp>
        <p:nvSpPr>
          <p:cNvPr id="183" name="Too many variables"/>
          <p:cNvSpPr txBox="1"/>
          <p:nvPr/>
        </p:nvSpPr>
        <p:spPr>
          <a:xfrm>
            <a:off x="1875739" y="2019331"/>
            <a:ext cx="5611597" cy="147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endParaRPr/>
          </a:p>
          <a:p>
            <a:pPr>
              <a:defRPr sz="3000"/>
            </a:pPr>
            <a:r>
              <a:t>Too many variables</a:t>
            </a:r>
          </a:p>
        </p:txBody>
      </p:sp>
      <p:sp>
        <p:nvSpPr>
          <p:cNvPr id="184" name="Text"/>
          <p:cNvSpPr txBox="1"/>
          <p:nvPr/>
        </p:nvSpPr>
        <p:spPr>
          <a:xfrm>
            <a:off x="10240354" y="546099"/>
            <a:ext cx="69336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How complex should the model be?</a:t>
            </a:r>
            <a:endParaRPr dirty="0"/>
          </a:p>
        </p:txBody>
      </p:sp>
      <p:pic>
        <p:nvPicPr>
          <p:cNvPr id="192" name="Screen Shot 2017-12-04 at 9.59.07 pm.png" descr="Screen Shot 2017-12-04 at 9.59.07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8629"/>
          <a:stretch/>
        </p:blipFill>
        <p:spPr>
          <a:xfrm>
            <a:off x="391888" y="1328738"/>
            <a:ext cx="8293473" cy="2502598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9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How complex should the model be?</a:t>
            </a:r>
            <a:endParaRPr dirty="0"/>
          </a:p>
        </p:txBody>
      </p:sp>
      <p:pic>
        <p:nvPicPr>
          <p:cNvPr id="200" name="Screen Shot 2017-12-04 at 10.01.03 pm.png" descr="Screen Shot 2017-12-04 at 10.01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002" y="1273874"/>
            <a:ext cx="8467647" cy="3266182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836</Words>
  <Application>Microsoft Macintosh PowerPoint</Application>
  <PresentationFormat>Custom</PresentationFormat>
  <Paragraphs>161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Gill Sans</vt:lpstr>
      <vt:lpstr>Helvetica</vt:lpstr>
      <vt:lpstr>Lucida Grande</vt:lpstr>
      <vt:lpstr>News706 BT</vt:lpstr>
      <vt:lpstr>Proxima Nova</vt:lpstr>
      <vt:lpstr>Symbol</vt:lpstr>
      <vt:lpstr>Trebuchet MS</vt:lpstr>
      <vt:lpstr>Wingdings</vt:lpstr>
      <vt:lpstr>Arial</vt:lpstr>
      <vt:lpstr>White</vt:lpstr>
      <vt:lpstr>Welcome to General Assembly</vt:lpstr>
      <vt:lpstr>DATA SCIENCE  10 WEEK PART TIME COURSE  Lesson-07: Regularisation</vt:lpstr>
      <vt:lpstr>Course  Plan</vt:lpstr>
      <vt:lpstr>Git &amp; GitHub – 1 Pager Guide!</vt:lpstr>
      <vt:lpstr>AGENDA</vt:lpstr>
      <vt:lpstr>Example of overfitting</vt:lpstr>
      <vt:lpstr>AGENDA</vt:lpstr>
      <vt:lpstr>How complex should the model be?</vt:lpstr>
      <vt:lpstr>How complex should the model be?</vt:lpstr>
      <vt:lpstr>How complex should the model be?</vt:lpstr>
      <vt:lpstr>PowerPoint Presentation</vt:lpstr>
      <vt:lpstr>PowerPoint Presentation</vt:lpstr>
      <vt:lpstr>Problem Space:       Accuracy   .vs.   Complexity</vt:lpstr>
      <vt:lpstr>Problem Space:       Accuracy   .vs.   Complexity</vt:lpstr>
      <vt:lpstr>Problem Space:       Accuracy   .vs.   Complexity</vt:lpstr>
      <vt:lpstr>Model Coefficients:  Discussion</vt:lpstr>
      <vt:lpstr>HOW DOES Regularisation WORK?</vt:lpstr>
      <vt:lpstr>Regularisation</vt:lpstr>
      <vt:lpstr>RIDGE REGRESSION</vt:lpstr>
      <vt:lpstr>LASSO REGRESSION</vt:lpstr>
      <vt:lpstr>RIDGE VS LASSO</vt:lpstr>
      <vt:lpstr>BIAS - VARIANCE TRADEOFF</vt:lpstr>
      <vt:lpstr>Regularisation</vt:lpstr>
      <vt:lpstr> LAB 7a  </vt:lpstr>
      <vt:lpstr>LAB 7b</vt:lpstr>
      <vt:lpstr>PowerPoint Presentation</vt:lpstr>
      <vt:lpstr>PowerPoint Presentation</vt:lpstr>
      <vt:lpstr>PRE-READING  Read the following before next class Clustering Methods in Introduction to Statistical Learning, Chapter 10.3 (15 pages)  OR PCA: https://youtu.be/Zbr5hyJNGCs, https://www.youtube.com/watch?v=cnCzY5M3txk Clustering: https://youtu.be/9991JlKnFmk   Python Notebook on Clustering http://nbviewer.ipython.org/github/nborwankar/LearnDataScience/blob/master/notebooks/D1.%20K-Means%20Clustering%20-%20Overview.ipynb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10 WEEK PART TIME COURSE  Week 4 - Regularisation</dc:title>
  <cp:lastModifiedBy>Microsoft Office User</cp:lastModifiedBy>
  <cp:revision>30</cp:revision>
  <dcterms:modified xsi:type="dcterms:W3CDTF">2018-03-14T06:44:41Z</dcterms:modified>
</cp:coreProperties>
</file>